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20"/>
  </p:notesMasterIdLst>
  <p:sldIdLst>
    <p:sldId id="298" r:id="rId7"/>
    <p:sldId id="299" r:id="rId8"/>
    <p:sldId id="300" r:id="rId9"/>
    <p:sldId id="302" r:id="rId10"/>
    <p:sldId id="304" r:id="rId11"/>
    <p:sldId id="305" r:id="rId12"/>
    <p:sldId id="306" r:id="rId13"/>
    <p:sldId id="301" r:id="rId14"/>
    <p:sldId id="307" r:id="rId15"/>
    <p:sldId id="308" r:id="rId16"/>
    <p:sldId id="309" r:id="rId17"/>
    <p:sldId id="310" r:id="rId18"/>
    <p:sldId id="303" r:id="rId1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941"/>
    <a:srgbClr val="A4D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90A19-7917-4285-9D39-AFDBAAFD96BA}" v="31" dt="2020-05-26T11:43:02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0" autoAdjust="0"/>
    <p:restoredTop sz="94660"/>
  </p:normalViewPr>
  <p:slideViewPr>
    <p:cSldViewPr>
      <p:cViewPr varScale="1">
        <p:scale>
          <a:sx n="110" d="100"/>
          <a:sy n="110" d="100"/>
        </p:scale>
        <p:origin x="778" y="67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8AEB-7B03-4734-8FE6-02DAD5B247EA}" type="datetimeFigureOut">
              <a:rPr lang="hu-HU" smtClean="0"/>
              <a:t>2020. 10. 11.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19A59-A657-4248-8B90-BE742F1AE0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7499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F3A8-5B94-4B90-B9C1-B284FB414469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33430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23878"/>
            <a:ext cx="9144000" cy="51754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41422"/>
            <a:ext cx="9144000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pic>
        <p:nvPicPr>
          <p:cNvPr id="1027" name="Picture 3" descr="G:\002-KIMS BUSINESS\007-02-Googleslidesppt\02-GSppt-Contents-Kim\20170429\07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2" y="310690"/>
            <a:ext cx="6414918" cy="32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" name="Rectangle 1"/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335357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2527876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3720395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0" y="1335357"/>
            <a:ext cx="6977740" cy="10116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166260" y="2527876"/>
            <a:ext cx="6977740" cy="10116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2166260" y="3720395"/>
            <a:ext cx="6977740" cy="10116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1335357"/>
            <a:ext cx="511906" cy="101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0" y="2527876"/>
            <a:ext cx="511906" cy="10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3720395"/>
            <a:ext cx="511906" cy="10116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459377"/>
            <a:ext cx="3312127" cy="36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1963541"/>
            <a:ext cx="3672128" cy="36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2467705"/>
            <a:ext cx="4032128" cy="36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2947558"/>
            <a:ext cx="4392128" cy="36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40705"/>
            <a:ext cx="5218080" cy="2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6" y="1483269"/>
            <a:ext cx="2501783" cy="18494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8434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36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131590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19" y="1237310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117462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5" y="1223182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3647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1715444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343350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32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2787774"/>
            <a:ext cx="2880320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2264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3291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6079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2525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2643759"/>
            <a:ext cx="4499992" cy="2499742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2643759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4550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2571750"/>
            <a:ext cx="216024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2571750"/>
            <a:ext cx="349188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2561481"/>
            <a:ext cx="1740797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2561481"/>
            <a:ext cx="175204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3857625"/>
            <a:ext cx="34918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421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0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3828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32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gradFill>
          <a:gsLst>
            <a:gs pos="0">
              <a:schemeClr val="bg1"/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2498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1706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6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1" r:id="rId3"/>
    <p:sldLayoutId id="2147483661" r:id="rId4"/>
    <p:sldLayoutId id="2147483660" r:id="rId5"/>
    <p:sldLayoutId id="2147483655" r:id="rId6"/>
    <p:sldLayoutId id="2147483662" r:id="rId7"/>
    <p:sldLayoutId id="2147483663" r:id="rId8"/>
    <p:sldLayoutId id="2147483673" r:id="rId9"/>
    <p:sldLayoutId id="2147483665" r:id="rId10"/>
    <p:sldLayoutId id="2147483666" r:id="rId11"/>
    <p:sldLayoutId id="2147483667" r:id="rId12"/>
    <p:sldLayoutId id="2147483672" r:id="rId13"/>
    <p:sldLayoutId id="2147483668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greenbuilding.hu/epuletminositesi-rendszerek-leed-breeam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3291830"/>
            <a:ext cx="9144000" cy="1080120"/>
          </a:xfrm>
        </p:spPr>
        <p:txBody>
          <a:bodyPr/>
          <a:lstStyle/>
          <a:p>
            <a:pPr lvl="0"/>
            <a:r>
              <a:rPr lang="hu-HU" altLang="ko-KR" dirty="0" smtClean="0">
                <a:ea typeface="맑은 고딕" pitchFamily="50" charset="-127"/>
              </a:rPr>
              <a:t>Fenntarthatóság a turisztikai vállalkozásokban 3.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4416243"/>
            <a:ext cx="9144000" cy="432048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hu-HU" altLang="ko-KR" dirty="0" smtClean="0"/>
              <a:t>FENNTARTHATÓSÁGI MINŐSÍTŐ RENDSZEREK</a:t>
            </a:r>
            <a:endParaRPr lang="en-US" altLang="ko-KR" dirty="0"/>
          </a:p>
        </p:txBody>
      </p:sp>
      <p:sp>
        <p:nvSpPr>
          <p:cNvPr id="12" name="Folyamatábra: Kézi adatbevitel 11">
            <a:extLst>
              <a:ext uri="{FF2B5EF4-FFF2-40B4-BE49-F238E27FC236}">
                <a16:creationId xmlns:a16="http://schemas.microsoft.com/office/drawing/2014/main" id="{6F278F94-60BA-4CE6-B1AF-44ED6021ED38}"/>
              </a:ext>
            </a:extLst>
          </p:cNvPr>
          <p:cNvSpPr/>
          <p:nvPr/>
        </p:nvSpPr>
        <p:spPr>
          <a:xfrm rot="10800000">
            <a:off x="-396551" y="10266"/>
            <a:ext cx="1472731" cy="5729835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Kézi adatbevitel 12">
            <a:extLst>
              <a:ext uri="{FF2B5EF4-FFF2-40B4-BE49-F238E27FC236}">
                <a16:creationId xmlns:a16="http://schemas.microsoft.com/office/drawing/2014/main" id="{591593CB-673D-47DE-B12D-206B4FCD1A0C}"/>
              </a:ext>
            </a:extLst>
          </p:cNvPr>
          <p:cNvSpPr/>
          <p:nvPr/>
        </p:nvSpPr>
        <p:spPr>
          <a:xfrm rot="10800000">
            <a:off x="-756591" y="-164554"/>
            <a:ext cx="1374721" cy="553142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197AC08-97E7-47FD-9566-82F1B848E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470"/>
            <a:ext cx="1872208" cy="53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HOTELSTARS UNION – szállodai minősítési rendszer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 dirty="0"/>
              <a:t>http://www.hotelstars.hu</a:t>
            </a:r>
            <a:r>
              <a:rPr lang="hu-HU" dirty="0" smtClean="0"/>
              <a:t>/</a:t>
            </a: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611560" y="1563638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 </a:t>
            </a:r>
            <a:r>
              <a:rPr lang="hu-HU" sz="1600" dirty="0" err="1"/>
              <a:t>Hotelstars</a:t>
            </a:r>
            <a:r>
              <a:rPr lang="hu-HU" sz="1600" dirty="0"/>
              <a:t> Union 17 tagországában több, mint 28 ezer szálloda minősítése </a:t>
            </a:r>
            <a:r>
              <a:rPr lang="hu-HU" sz="1600" dirty="0" smtClean="0"/>
              <a:t>        azonos </a:t>
            </a:r>
            <a:r>
              <a:rPr lang="hu-HU" sz="1600" dirty="0"/>
              <a:t>elvek szerint történik 2010 óta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 szállodai minősítési rendszer összesen 270 feltételt tartalmaz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 Nemzetgazdasági Minisztérium és a Magyar Szállodák és Éttermek Szövetsége 2012. június 12-én megállapodást kötött, mely szerint a HOTELSTARS harmonizált európai minősítő rendszert - NEMZETI SZÁLLODAI TANÚSÍTÓ VÉDJEGGYÉ </a:t>
            </a:r>
            <a:r>
              <a:rPr lang="hu-HU" sz="1600" dirty="0" smtClean="0"/>
              <a:t>    emelve </a:t>
            </a:r>
            <a:r>
              <a:rPr lang="hu-HU" sz="1600" dirty="0"/>
              <a:t>- alkalmazzák a hazai szállodák minősítésére.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az MSZÉSZ, a 239/2009 (X.20.) kormányrendelet alapján jogosult a hazai </a:t>
            </a:r>
            <a:r>
              <a:rPr lang="hu-HU" sz="1600" dirty="0" smtClean="0"/>
              <a:t>            szállodák </a:t>
            </a:r>
            <a:r>
              <a:rPr lang="hu-HU" sz="1600" dirty="0"/>
              <a:t>minősítésére, s ezt a munkát, a </a:t>
            </a:r>
            <a:r>
              <a:rPr lang="hu-HU" sz="1600" dirty="0" err="1"/>
              <a:t>Hotelstars</a:t>
            </a:r>
            <a:r>
              <a:rPr lang="hu-HU" sz="1600" dirty="0"/>
              <a:t> Union alapító tagjaként, </a:t>
            </a:r>
            <a:r>
              <a:rPr lang="hu-HU" sz="1600" dirty="0" smtClean="0"/>
              <a:t>        annak </a:t>
            </a:r>
            <a:r>
              <a:rPr lang="hu-HU" sz="1600" dirty="0"/>
              <a:t>követelményrendszerének felhasználásával kizárólagosan végzi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 szállodák minősítése nem kötelező, a minősítésre önként jelentkező szállodákkal a minősítést követően az MSZÉSZ védjegyhasználati szerződést köt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510671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MSZÉSZ – Környezetvédelmi </a:t>
            </a:r>
            <a:r>
              <a:rPr lang="hu-HU" sz="2800" dirty="0" smtClean="0"/>
              <a:t>szekció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http://www.hah.hu/palyazatok/zold-szalloda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763796" y="2470732"/>
            <a:ext cx="3217951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/>
              <a:t>Az első pályázatot 1994-ben írta ki a Szövetség, és azóta kétévente jelenik meg az újabb kiírás. </a:t>
            </a:r>
            <a:endParaRPr lang="hu-HU" sz="1600" dirty="0" smtClean="0"/>
          </a:p>
          <a:p>
            <a:r>
              <a:rPr lang="hu-HU" sz="1600" dirty="0" smtClean="0"/>
              <a:t>A </a:t>
            </a:r>
            <a:r>
              <a:rPr lang="hu-HU" sz="1600" dirty="0"/>
              <a:t>sikeres pályázók 2 évre nyerik el a "Zöld szálloda" embléma </a:t>
            </a:r>
            <a:r>
              <a:rPr lang="hu-HU" sz="1600" dirty="0" smtClean="0"/>
              <a:t>      viselésének </a:t>
            </a:r>
            <a:r>
              <a:rPr lang="hu-HU" sz="1600" dirty="0"/>
              <a:t>jogát</a:t>
            </a:r>
            <a:r>
              <a:rPr lang="hu-HU" sz="1600" dirty="0" smtClean="0"/>
              <a:t>.</a:t>
            </a:r>
            <a:endParaRPr lang="hu-HU" sz="16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Tartalom hely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79" y="2145528"/>
            <a:ext cx="4237986" cy="222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0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Zöld szálloda pályázat 2021-2022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 dirty="0"/>
              <a:t>http://www.hah.hu/palyazatok/zold-szalloda/zold-szalloda-2021-2022-palyazat</a:t>
            </a:r>
            <a:r>
              <a:rPr lang="hu-HU" dirty="0" smtClean="0"/>
              <a:t>/</a:t>
            </a: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611560" y="1563638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/>
              <a:t>A szállodaüzemeltetők sokat tudnak tenni a fenntarthatóságért a hatékony </a:t>
            </a:r>
            <a:r>
              <a:rPr lang="hu-HU" sz="1600" dirty="0" smtClean="0"/>
              <a:t>                energiafelhasználással</a:t>
            </a:r>
            <a:r>
              <a:rPr lang="hu-HU" sz="1600" dirty="0"/>
              <a:t>, a víztakarékossággal, a környezetet kímélő tisztítószerek, </a:t>
            </a:r>
            <a:r>
              <a:rPr lang="hu-HU" sz="1600" dirty="0" smtClean="0"/>
              <a:t>    anyagok </a:t>
            </a:r>
            <a:r>
              <a:rPr lang="hu-HU" sz="1600" dirty="0"/>
              <a:t>felhasználásával, a közvetlen környékükről történő árubeszerzéssel és sok más intézkedéssel.</a:t>
            </a:r>
          </a:p>
          <a:p>
            <a:r>
              <a:rPr lang="hu-HU" b="1" dirty="0"/>
              <a:t>A pályázaton való részvétel feltételei szerint a pályázó: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tagja a Magyar Szállodák és Éttermek Szövetségének,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a szállodákra vonatkozó környezetvédelmi törvényeket ismeri és betartja,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a környezetvédelmi hatóságok felé az éves bevallásokat határidőre beadja,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rendelkezik Környezetvédelmi szabályzattal,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kiszámítja a szénlábnyomát,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eléri a minimum követelményt</a:t>
            </a:r>
            <a:r>
              <a:rPr lang="hu-HU" dirty="0" smtClean="0"/>
              <a:t>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742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Köszönöm a figyelmet</a:t>
            </a:r>
            <a:endParaRPr lang="ko-KR" altLang="en-US" dirty="0"/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3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Nemzetközi minősítő rendszerek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1868428"/>
            <a:ext cx="2628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7"/>
          <p:cNvSpPr/>
          <p:nvPr/>
        </p:nvSpPr>
        <p:spPr>
          <a:xfrm>
            <a:off x="1629139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2187317"/>
            <a:ext cx="2616975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/>
              <a:t>fontos szerepük van a </a:t>
            </a:r>
            <a:r>
              <a:rPr lang="hu-HU" sz="1600" dirty="0" smtClean="0"/>
              <a:t>      fenntarthatósági                szempontok                      érvényesülésében </a:t>
            </a:r>
            <a:r>
              <a:rPr lang="hu-HU" sz="1600" dirty="0"/>
              <a:t>és </a:t>
            </a:r>
            <a:r>
              <a:rPr lang="hu-HU" sz="1600" dirty="0" smtClean="0"/>
              <a:t>       elterjedésében</a:t>
            </a:r>
            <a:endParaRPr lang="hu-HU" sz="1600" dirty="0"/>
          </a:p>
        </p:txBody>
      </p:sp>
      <p:sp>
        <p:nvSpPr>
          <p:cNvPr id="8" name="Rectangle 7"/>
          <p:cNvSpPr/>
          <p:nvPr/>
        </p:nvSpPr>
        <p:spPr>
          <a:xfrm>
            <a:off x="3214927" y="1868428"/>
            <a:ext cx="262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131840" y="2187317"/>
            <a:ext cx="2705575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/>
              <a:t>a fenntartható fejlődésre </a:t>
            </a:r>
            <a:r>
              <a:rPr lang="hu-HU" sz="1600" dirty="0" smtClean="0"/>
              <a:t>    vonatkozó </a:t>
            </a:r>
            <a:r>
              <a:rPr lang="hu-HU" sz="1600" dirty="0"/>
              <a:t>vállalati </a:t>
            </a:r>
            <a:r>
              <a:rPr lang="hu-HU" sz="1600" dirty="0" smtClean="0"/>
              <a:t>             stratégiáknak </a:t>
            </a:r>
            <a:r>
              <a:rPr lang="hu-HU" sz="1600" dirty="0"/>
              <a:t>tartalmazniuk kell az elérendő célokat, </a:t>
            </a:r>
            <a:r>
              <a:rPr lang="hu-HU" sz="1600" dirty="0" smtClean="0"/>
              <a:t>    valamint </a:t>
            </a:r>
            <a:r>
              <a:rPr lang="hu-HU" sz="1600" dirty="0"/>
              <a:t>a célok elérését </a:t>
            </a:r>
            <a:r>
              <a:rPr lang="hu-HU" sz="1600" dirty="0" smtClean="0"/>
              <a:t>  mérő </a:t>
            </a:r>
            <a:r>
              <a:rPr lang="hu-HU" sz="1600" dirty="0"/>
              <a:t>mutatószámokat – </a:t>
            </a:r>
            <a:r>
              <a:rPr lang="hu-HU" sz="1600" dirty="0" smtClean="0"/>
              <a:t>    ezek </a:t>
            </a:r>
            <a:r>
              <a:rPr lang="hu-HU" sz="1600" dirty="0"/>
              <a:t>meghatározásában is segítenek a minősítő </a:t>
            </a:r>
            <a:r>
              <a:rPr lang="hu-HU" sz="1600" dirty="0" smtClean="0"/>
              <a:t>          rendszerek</a:t>
            </a:r>
            <a:endParaRPr lang="hu-HU" sz="1600" dirty="0"/>
          </a:p>
        </p:txBody>
      </p:sp>
      <p:sp>
        <p:nvSpPr>
          <p:cNvPr id="11" name="Rectangle 10"/>
          <p:cNvSpPr/>
          <p:nvPr/>
        </p:nvSpPr>
        <p:spPr>
          <a:xfrm>
            <a:off x="5962310" y="1868428"/>
            <a:ext cx="2628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952857" y="2310427"/>
            <a:ext cx="272359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/>
              <a:t>egy nemzetközi minősítő </a:t>
            </a:r>
            <a:r>
              <a:rPr lang="hu-HU" sz="1600" dirty="0" smtClean="0"/>
              <a:t>    rendszer </a:t>
            </a:r>
            <a:r>
              <a:rPr lang="hu-HU" sz="1600" dirty="0"/>
              <a:t>kritériumainak </a:t>
            </a:r>
            <a:r>
              <a:rPr lang="hu-HU" sz="1600" dirty="0" smtClean="0"/>
              <a:t>       teljesítése </a:t>
            </a:r>
            <a:r>
              <a:rPr lang="hu-HU" sz="1600" dirty="0"/>
              <a:t>növeli a szálloda rangját a turisták és az </a:t>
            </a:r>
            <a:r>
              <a:rPr lang="hu-HU" sz="1600" dirty="0" smtClean="0"/>
              <a:t>       alkalmazottak </a:t>
            </a:r>
            <a:r>
              <a:rPr lang="hu-HU" sz="1600" dirty="0"/>
              <a:t>szemében </a:t>
            </a:r>
            <a:r>
              <a:rPr lang="hu-HU" sz="1600" dirty="0" smtClean="0"/>
              <a:t>   egyaránt</a:t>
            </a:r>
            <a:endParaRPr lang="hu-HU" sz="1600" dirty="0"/>
          </a:p>
        </p:txBody>
      </p:sp>
      <p:sp>
        <p:nvSpPr>
          <p:cNvPr id="14" name="Rounded Rectangle 27"/>
          <p:cNvSpPr/>
          <p:nvPr/>
        </p:nvSpPr>
        <p:spPr>
          <a:xfrm>
            <a:off x="7106214" y="1469031"/>
            <a:ext cx="340191" cy="26131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Oval 21"/>
          <p:cNvSpPr>
            <a:spLocks noChangeAspect="1"/>
          </p:cNvSpPr>
          <p:nvPr/>
        </p:nvSpPr>
        <p:spPr>
          <a:xfrm>
            <a:off x="4399358" y="1425602"/>
            <a:ext cx="345284" cy="34816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CDC60189-AC7D-4F48-9255-8C61ECE9AE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2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z="2800" dirty="0"/>
              <a:t>International Organization for Standardization (ISO)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https://www.iso.org/home.html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406559" y="2426755"/>
            <a:ext cx="3594533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ISO 14001:2015</a:t>
            </a:r>
            <a:r>
              <a:rPr lang="hu-HU" sz="1400" dirty="0"/>
              <a:t> – </a:t>
            </a:r>
            <a:r>
              <a:rPr lang="en-US" sz="1400" dirty="0"/>
              <a:t>Environmental </a:t>
            </a:r>
            <a:r>
              <a:rPr lang="hu-HU" sz="1400" dirty="0" smtClean="0"/>
              <a:t>        </a:t>
            </a:r>
            <a:r>
              <a:rPr lang="en-US" sz="1400" dirty="0" smtClean="0"/>
              <a:t>management </a:t>
            </a:r>
            <a:r>
              <a:rPr lang="en-US" sz="1400" dirty="0"/>
              <a:t>systems — Requirements with guidance for use</a:t>
            </a:r>
            <a:endParaRPr 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az ISO egy 1946 óta működő független nemzetközi szervezet, melynek 165 </a:t>
            </a:r>
            <a:r>
              <a:rPr lang="hu-HU" sz="1400" dirty="0" smtClean="0"/>
              <a:t>    nemzeti </a:t>
            </a:r>
            <a:r>
              <a:rPr lang="hu-HU" sz="1400" dirty="0"/>
              <a:t>szabványügyi testület a tagja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ISO </a:t>
            </a:r>
            <a:r>
              <a:rPr lang="hu-HU" sz="1400" dirty="0" err="1"/>
              <a:t>Strategy</a:t>
            </a:r>
            <a:r>
              <a:rPr lang="hu-HU" sz="1400" dirty="0"/>
              <a:t> 2016-2020 – </a:t>
            </a:r>
            <a:r>
              <a:rPr lang="en-US" sz="1400" dirty="0"/>
              <a:t>Great things happen when the world </a:t>
            </a:r>
            <a:r>
              <a:rPr lang="en-US" sz="1400" dirty="0" smtClean="0"/>
              <a:t>agrees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32047"/>
            <a:ext cx="4467142" cy="220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86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 err="1"/>
              <a:t>Green</a:t>
            </a:r>
            <a:r>
              <a:rPr lang="hu-HU" sz="2800" dirty="0"/>
              <a:t> </a:t>
            </a:r>
            <a:r>
              <a:rPr lang="hu-HU" sz="2800" dirty="0" err="1"/>
              <a:t>Globe</a:t>
            </a:r>
            <a:r>
              <a:rPr lang="hu-HU" sz="2800" dirty="0"/>
              <a:t> = 3S   </a:t>
            </a:r>
            <a:r>
              <a:rPr lang="hu-HU" sz="2800" dirty="0" err="1"/>
              <a:t>Safety</a:t>
            </a:r>
            <a:r>
              <a:rPr lang="hu-HU" sz="2800" dirty="0"/>
              <a:t> : </a:t>
            </a:r>
            <a:r>
              <a:rPr lang="hu-HU" sz="2800" dirty="0" err="1"/>
              <a:t>Security</a:t>
            </a:r>
            <a:r>
              <a:rPr lang="hu-HU" sz="2800" dirty="0"/>
              <a:t> : </a:t>
            </a:r>
            <a:r>
              <a:rPr lang="hu-HU" sz="2800" dirty="0" err="1"/>
              <a:t>Sustainability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https://greenglobe.com/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395536" y="2325817"/>
            <a:ext cx="3594533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Green Globe is the highest </a:t>
            </a:r>
            <a:r>
              <a:rPr lang="en-US" sz="1400" dirty="0" smtClean="0"/>
              <a:t>standard</a:t>
            </a:r>
            <a:r>
              <a:rPr lang="hu-HU" sz="1400" dirty="0" smtClean="0"/>
              <a:t>    </a:t>
            </a:r>
            <a:r>
              <a:rPr lang="en-US" sz="1400" dirty="0" smtClean="0"/>
              <a:t> </a:t>
            </a:r>
            <a:r>
              <a:rPr lang="en-US" sz="1400" dirty="0"/>
              <a:t>for sustainability world 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 </a:t>
            </a:r>
            <a:r>
              <a:rPr lang="hu-HU" sz="1400" dirty="0" err="1"/>
              <a:t>Green</a:t>
            </a:r>
            <a:r>
              <a:rPr lang="hu-HU" sz="1400" dirty="0"/>
              <a:t> </a:t>
            </a:r>
            <a:r>
              <a:rPr lang="hu-HU" sz="1400" dirty="0" err="1"/>
              <a:t>Globe</a:t>
            </a:r>
            <a:r>
              <a:rPr lang="hu-HU" sz="1400" dirty="0"/>
              <a:t> Standard nemzetközi </a:t>
            </a:r>
            <a:r>
              <a:rPr lang="hu-HU" sz="1400" dirty="0" smtClean="0"/>
              <a:t>   szabványokon </a:t>
            </a:r>
            <a:r>
              <a:rPr lang="hu-HU" sz="1400" dirty="0"/>
              <a:t>és megállapodásokon </a:t>
            </a:r>
            <a:r>
              <a:rPr lang="hu-HU" sz="1400" dirty="0" smtClean="0"/>
              <a:t>  alapul</a:t>
            </a:r>
            <a:r>
              <a:rPr lang="hu-HU" sz="1400" dirty="0"/>
              <a:t>, 44 kritériumot tartalmaz, </a:t>
            </a:r>
            <a:r>
              <a:rPr lang="hu-HU" sz="1400" dirty="0" smtClean="0"/>
              <a:t>           amelyek </a:t>
            </a:r>
            <a:r>
              <a:rPr lang="hu-HU" sz="1400" dirty="0"/>
              <a:t>további 380 megfelelőségi </a:t>
            </a:r>
            <a:r>
              <a:rPr lang="hu-HU" sz="1400" dirty="0" smtClean="0"/>
              <a:t>    mutatóra </a:t>
            </a:r>
            <a:r>
              <a:rPr lang="hu-HU" sz="1400" dirty="0"/>
              <a:t>támaszkodnak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2020-ban egyetlen magyar tagja: </a:t>
            </a:r>
            <a:r>
              <a:rPr lang="hu-HU" sz="1400" dirty="0" smtClean="0"/>
              <a:t>         </a:t>
            </a:r>
            <a:r>
              <a:rPr lang="hu-HU" sz="1400" dirty="0" err="1" smtClean="0"/>
              <a:t>InterContinetal</a:t>
            </a:r>
            <a:r>
              <a:rPr lang="hu-HU" sz="1400" dirty="0" smtClean="0"/>
              <a:t> Budapest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171" y="2786704"/>
            <a:ext cx="4752528" cy="879819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4137155" y="2336681"/>
            <a:ext cx="4776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dirty="0"/>
              <a:t>Előnyei a turizmus és minden más vállalkozás számára:</a:t>
            </a:r>
          </a:p>
        </p:txBody>
      </p:sp>
    </p:spTree>
    <p:extLst>
      <p:ext uri="{BB962C8B-B14F-4D97-AF65-F5344CB8AC3E}">
        <p14:creationId xmlns:p14="http://schemas.microsoft.com/office/powerpoint/2010/main" val="33661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 err="1"/>
              <a:t>Green</a:t>
            </a:r>
            <a:r>
              <a:rPr lang="hu-HU" sz="2800" dirty="0"/>
              <a:t> Key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https://www.greenkey.global</a:t>
            </a:r>
            <a:r>
              <a:rPr lang="hu-HU" dirty="0" smtClean="0"/>
              <a:t>/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395536" y="2110373"/>
            <a:ext cx="4464496" cy="24622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Unlocking sustainability in the hospitality industry</a:t>
            </a:r>
            <a:endParaRPr lang="hu-HU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400" dirty="0"/>
              <a:t>több mint 20 éve, egy dániai kezdeményezésből jött létre és vált napjainkra a világ vezető </a:t>
            </a:r>
            <a:r>
              <a:rPr lang="hu-HU" sz="1400" dirty="0" err="1"/>
              <a:t>ökocímkéjévé</a:t>
            </a:r>
            <a:r>
              <a:rPr lang="hu-HU" sz="1400" dirty="0"/>
              <a:t> a turisztikai szálláshelyek vonatkozásában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400" dirty="0"/>
              <a:t>2020-ban 3200 hotel és más szálláshely rendelkezik </a:t>
            </a:r>
            <a:r>
              <a:rPr lang="hu-HU" sz="1400" dirty="0" err="1"/>
              <a:t>Green</a:t>
            </a:r>
            <a:r>
              <a:rPr lang="hu-HU" sz="1400" dirty="0"/>
              <a:t> Key díjjal összesen 65 országban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400" dirty="0"/>
              <a:t>a </a:t>
            </a:r>
            <a:r>
              <a:rPr lang="hu-HU" sz="1400" dirty="0" err="1"/>
              <a:t>Green</a:t>
            </a:r>
            <a:r>
              <a:rPr lang="hu-HU" sz="1400" dirty="0"/>
              <a:t> Key kritériumrendszere hat kategóriában </a:t>
            </a:r>
            <a:r>
              <a:rPr lang="hu-HU" sz="1400" dirty="0" smtClean="0"/>
              <a:t>   (</a:t>
            </a:r>
            <a:r>
              <a:rPr lang="en-US" sz="1400" dirty="0"/>
              <a:t>hotels and hostels, campsites and holiday parks, </a:t>
            </a:r>
            <a:r>
              <a:rPr lang="hu-HU" sz="1400" dirty="0" smtClean="0"/>
              <a:t>   </a:t>
            </a:r>
            <a:r>
              <a:rPr lang="en-US" sz="1400" dirty="0" smtClean="0"/>
              <a:t>small </a:t>
            </a:r>
            <a:r>
              <a:rPr lang="en-US" sz="1400" dirty="0"/>
              <a:t>accommodations, conference </a:t>
            </a:r>
            <a:r>
              <a:rPr lang="en-US" sz="1400" dirty="0" err="1"/>
              <a:t>centres</a:t>
            </a:r>
            <a:r>
              <a:rPr lang="en-US" sz="1400" dirty="0"/>
              <a:t>, </a:t>
            </a:r>
            <a:r>
              <a:rPr lang="hu-HU" sz="1400" dirty="0" smtClean="0"/>
              <a:t>            </a:t>
            </a:r>
            <a:r>
              <a:rPr lang="en-US" sz="1400" dirty="0" smtClean="0"/>
              <a:t>restaurants </a:t>
            </a:r>
            <a:r>
              <a:rPr lang="en-US" sz="1400" dirty="0"/>
              <a:t>and attractions</a:t>
            </a:r>
            <a:r>
              <a:rPr lang="hu-HU" sz="1400" dirty="0"/>
              <a:t>) fogalmazza meg 13 </a:t>
            </a:r>
            <a:r>
              <a:rPr lang="hu-HU" sz="1400" dirty="0" smtClean="0"/>
              <a:t>      kritérium </a:t>
            </a:r>
            <a:r>
              <a:rPr lang="hu-HU" sz="1400" dirty="0"/>
              <a:t>terület </a:t>
            </a:r>
            <a:r>
              <a:rPr lang="hu-HU" sz="1400" dirty="0" smtClean="0"/>
              <a:t>követelményeit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259" y="2036026"/>
            <a:ext cx="3008232" cy="288790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5215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 err="1"/>
              <a:t>Green</a:t>
            </a:r>
            <a:r>
              <a:rPr lang="hu-HU" sz="2800" dirty="0"/>
              <a:t> </a:t>
            </a:r>
            <a:r>
              <a:rPr lang="hu-HU" sz="2800" dirty="0" err="1"/>
              <a:t>Seal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https://greenseal.org/programs/healthy-green-hotels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467545" y="2110373"/>
            <a:ext cx="3522524" cy="24622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err="1"/>
              <a:t>Healthy</a:t>
            </a:r>
            <a:r>
              <a:rPr lang="hu-HU" sz="1400" dirty="0"/>
              <a:t> </a:t>
            </a:r>
            <a:r>
              <a:rPr lang="hu-HU" sz="1400" dirty="0" err="1"/>
              <a:t>Green</a:t>
            </a:r>
            <a:r>
              <a:rPr lang="hu-HU" sz="1400" dirty="0"/>
              <a:t> Hotels Program – </a:t>
            </a:r>
            <a:r>
              <a:rPr lang="hu-HU" sz="1400" dirty="0" smtClean="0"/>
              <a:t>      GS </a:t>
            </a:r>
            <a:r>
              <a:rPr lang="hu-HU" sz="1400" dirty="0"/>
              <a:t>33 standard (Hotels and </a:t>
            </a:r>
            <a:r>
              <a:rPr lang="hu-HU" sz="1400" dirty="0" err="1"/>
              <a:t>Lodging</a:t>
            </a:r>
            <a:r>
              <a:rPr lang="hu-HU" sz="1400" dirty="0"/>
              <a:t> </a:t>
            </a:r>
            <a:r>
              <a:rPr lang="hu-HU" sz="1400" dirty="0" smtClean="0"/>
              <a:t> </a:t>
            </a:r>
            <a:r>
              <a:rPr lang="hu-HU" sz="1400" dirty="0" err="1" smtClean="0"/>
              <a:t>Properties</a:t>
            </a:r>
            <a:r>
              <a:rPr lang="hu-HU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T</a:t>
            </a:r>
            <a:r>
              <a:rPr lang="en-US" sz="1400" dirty="0"/>
              <a:t>o protect the health of guests, staff, </a:t>
            </a:r>
            <a:r>
              <a:rPr lang="hu-HU" sz="1400" dirty="0" smtClean="0"/>
              <a:t>  </a:t>
            </a:r>
            <a:r>
              <a:rPr lang="en-US" sz="1400" dirty="0" smtClean="0"/>
              <a:t>and </a:t>
            </a:r>
            <a:r>
              <a:rPr lang="en-US" sz="1400" dirty="0"/>
              <a:t>the planet</a:t>
            </a:r>
            <a:endParaRPr 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 vendégek minden eddiginél jobban </a:t>
            </a:r>
            <a:r>
              <a:rPr lang="hu-HU" sz="1400" dirty="0" smtClean="0"/>
              <a:t> keresik </a:t>
            </a:r>
            <a:r>
              <a:rPr lang="hu-HU" sz="1400" dirty="0"/>
              <a:t>a bizonyítottan „zöld” </a:t>
            </a:r>
            <a:r>
              <a:rPr lang="hu-HU" sz="1400" dirty="0" smtClean="0"/>
              <a:t>              szálláshelyeket </a:t>
            </a:r>
            <a:r>
              <a:rPr lang="hu-HU" sz="1400" dirty="0"/>
              <a:t>– a világ utazóinak </a:t>
            </a:r>
            <a:r>
              <a:rPr lang="hu-HU" sz="1400" dirty="0" smtClean="0"/>
              <a:t>    70</a:t>
            </a:r>
            <a:r>
              <a:rPr lang="hu-HU" sz="1400" dirty="0"/>
              <a:t>%-a foglal „zöld” szálláshelyet, és </a:t>
            </a:r>
            <a:r>
              <a:rPr lang="hu-HU" sz="1400" dirty="0" smtClean="0"/>
              <a:t>  62</a:t>
            </a:r>
            <a:r>
              <a:rPr lang="hu-HU" sz="1400" dirty="0"/>
              <a:t>% preferálja az ökocímkével </a:t>
            </a:r>
            <a:r>
              <a:rPr lang="hu-HU" sz="1400" dirty="0" smtClean="0"/>
              <a:t>           rendelkező </a:t>
            </a:r>
            <a:r>
              <a:rPr lang="hu-HU" sz="1400" dirty="0"/>
              <a:t>szállást</a:t>
            </a:r>
            <a:r>
              <a:rPr lang="hu-HU" sz="1400" dirty="0" smtClean="0"/>
              <a:t>.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05075"/>
            <a:ext cx="4508218" cy="21472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2250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ACCESS4YOU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dirty="0"/>
              <a:t>https://access4you.io</a:t>
            </a:r>
            <a:r>
              <a:rPr lang="hu-HU" dirty="0" smtClean="0"/>
              <a:t>/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323528" y="2218096"/>
            <a:ext cx="4104456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Az Access4you által tanúsított és minősített helyszínek az "access4you" </a:t>
            </a:r>
            <a:r>
              <a:rPr lang="hu-HU" sz="1400" b="1" dirty="0" smtClean="0"/>
              <a:t>európai                 tanúsító </a:t>
            </a:r>
            <a:r>
              <a:rPr lang="hu-HU" sz="1400" b="1" dirty="0"/>
              <a:t>védjegy birtokában</a:t>
            </a:r>
            <a:r>
              <a:rPr lang="hu-HU" sz="1400" dirty="0"/>
              <a:t> hozzájárulnak ahhoz, hogy a társadalom 15%-át kitevő </a:t>
            </a:r>
            <a:r>
              <a:rPr lang="hu-HU" sz="1400" dirty="0" smtClean="0"/>
              <a:t>       speciális </a:t>
            </a:r>
            <a:r>
              <a:rPr lang="hu-HU" sz="1400" dirty="0"/>
              <a:t>igényű emberek életüket a </a:t>
            </a:r>
            <a:r>
              <a:rPr lang="hu-HU" sz="1400" dirty="0" smtClean="0"/>
              <a:t>                legteljesebben</a:t>
            </a:r>
            <a:r>
              <a:rPr lang="hu-HU" sz="1400" dirty="0"/>
              <a:t>, </a:t>
            </a:r>
            <a:r>
              <a:rPr lang="hu-HU" sz="1400" b="1" dirty="0"/>
              <a:t>önállóan</a:t>
            </a:r>
            <a:r>
              <a:rPr lang="hu-HU" sz="1400" dirty="0"/>
              <a:t> és közösségi </a:t>
            </a:r>
            <a:r>
              <a:rPr lang="hu-HU" sz="1400" dirty="0" smtClean="0"/>
              <a:t>          élményekben </a:t>
            </a:r>
            <a:r>
              <a:rPr lang="hu-HU" sz="1400" dirty="0"/>
              <a:t>gazdagon élhessék.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magyar szakemberek fejlesztették, </a:t>
            </a:r>
            <a:r>
              <a:rPr lang="hu-HU" sz="1400" dirty="0" smtClean="0"/>
              <a:t>2019-ben   </a:t>
            </a:r>
            <a:r>
              <a:rPr lang="hu-HU" sz="1400" dirty="0"/>
              <a:t>indult nemzetközi minősítési rendszer </a:t>
            </a:r>
            <a:r>
              <a:rPr lang="hu-HU" sz="1400" dirty="0" smtClean="0"/>
              <a:t>            akadálymentes helyszínekre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371983"/>
            <a:ext cx="4086776" cy="175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3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További nemzetközi minősítő rendszerek</a:t>
            </a:r>
            <a:endParaRPr lang="hu-HU" sz="2800" dirty="0"/>
          </a:p>
        </p:txBody>
      </p:sp>
      <p:sp>
        <p:nvSpPr>
          <p:cNvPr id="4" name="Téglalap 3"/>
          <p:cNvSpPr/>
          <p:nvPr/>
        </p:nvSpPr>
        <p:spPr>
          <a:xfrm>
            <a:off x="611560" y="1491630"/>
            <a:ext cx="79208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GREEN BUILDING elvhez kapcsolódóan:</a:t>
            </a:r>
          </a:p>
          <a:p>
            <a:r>
              <a:rPr lang="hu-HU" sz="1600" dirty="0">
                <a:hlinkClick r:id="rId2"/>
              </a:rPr>
              <a:t>https://greenbuilding.hu/epuletminositesi-rendszerek-leed-breeam/</a:t>
            </a:r>
            <a:r>
              <a:rPr lang="hu-HU" sz="1600" dirty="0"/>
              <a:t> </a:t>
            </a:r>
            <a:endParaRPr lang="hu-HU" sz="1600" dirty="0" smtClean="0"/>
          </a:p>
          <a:p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/>
              <a:t>Energy</a:t>
            </a:r>
            <a:r>
              <a:rPr lang="hu-HU" dirty="0"/>
              <a:t> Star – </a:t>
            </a:r>
            <a:r>
              <a:rPr lang="en-US" dirty="0"/>
              <a:t>The simple choice for saving energy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/>
              <a:t>Leadership</a:t>
            </a:r>
            <a:r>
              <a:rPr lang="hu-HU" dirty="0"/>
              <a:t> in </a:t>
            </a:r>
            <a:r>
              <a:rPr lang="hu-HU" dirty="0" err="1"/>
              <a:t>Energy</a:t>
            </a:r>
            <a:r>
              <a:rPr lang="hu-HU" dirty="0"/>
              <a:t> and </a:t>
            </a:r>
            <a:r>
              <a:rPr lang="hu-HU" dirty="0" err="1"/>
              <a:t>Environmental</a:t>
            </a:r>
            <a:r>
              <a:rPr lang="hu-HU" dirty="0"/>
              <a:t> Design (LEED) – </a:t>
            </a:r>
            <a:r>
              <a:rPr lang="en-US" dirty="0"/>
              <a:t>Better </a:t>
            </a:r>
            <a:r>
              <a:rPr lang="hu-HU" dirty="0" smtClean="0"/>
              <a:t>           </a:t>
            </a:r>
            <a:r>
              <a:rPr lang="en-US" dirty="0" smtClean="0"/>
              <a:t>buildings </a:t>
            </a:r>
            <a:r>
              <a:rPr lang="en-US" dirty="0"/>
              <a:t>equal better lives</a:t>
            </a:r>
            <a:r>
              <a:rPr lang="hu-HU" dirty="0"/>
              <a:t> – </a:t>
            </a:r>
            <a:r>
              <a:rPr lang="hu-HU" dirty="0" err="1"/>
              <a:t>Green</a:t>
            </a:r>
            <a:r>
              <a:rPr lang="hu-HU" dirty="0"/>
              <a:t> Building </a:t>
            </a:r>
            <a:r>
              <a:rPr lang="hu-HU" dirty="0" err="1"/>
              <a:t>Certification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Building Research Establishment </a:t>
            </a:r>
            <a:r>
              <a:rPr lang="hu-HU" dirty="0" err="1"/>
              <a:t>Environmental</a:t>
            </a:r>
            <a:r>
              <a:rPr lang="hu-HU" dirty="0"/>
              <a:t> </a:t>
            </a:r>
            <a:r>
              <a:rPr lang="hu-HU" dirty="0" err="1"/>
              <a:t>Assesment</a:t>
            </a:r>
            <a:r>
              <a:rPr lang="hu-HU" dirty="0"/>
              <a:t> </a:t>
            </a:r>
            <a:r>
              <a:rPr lang="hu-HU" dirty="0" err="1"/>
              <a:t>Method</a:t>
            </a:r>
            <a:r>
              <a:rPr lang="hu-HU" dirty="0"/>
              <a:t> </a:t>
            </a:r>
            <a:r>
              <a:rPr lang="hu-HU" dirty="0" smtClean="0"/>
              <a:t>       (</a:t>
            </a:r>
            <a:r>
              <a:rPr lang="hu-HU" dirty="0"/>
              <a:t>BREEAM)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Deutsche </a:t>
            </a:r>
            <a:r>
              <a:rPr lang="hu-HU" dirty="0" err="1"/>
              <a:t>Gesellschaft</a:t>
            </a:r>
            <a:r>
              <a:rPr lang="hu-HU" dirty="0"/>
              <a:t> </a:t>
            </a:r>
            <a:r>
              <a:rPr lang="hu-HU" dirty="0" err="1"/>
              <a:t>für</a:t>
            </a:r>
            <a:r>
              <a:rPr lang="hu-HU" dirty="0"/>
              <a:t> </a:t>
            </a:r>
            <a:r>
              <a:rPr lang="hu-HU" dirty="0" err="1"/>
              <a:t>Nachhaltiges</a:t>
            </a:r>
            <a:r>
              <a:rPr lang="hu-HU" dirty="0"/>
              <a:t> </a:t>
            </a:r>
            <a:r>
              <a:rPr lang="hu-HU" dirty="0" err="1"/>
              <a:t>Bauen</a:t>
            </a:r>
            <a:r>
              <a:rPr lang="hu-HU" dirty="0"/>
              <a:t> (DGNB)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/>
              <a:t>stb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4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 err="1"/>
              <a:t>HuGBC</a:t>
            </a:r>
            <a:r>
              <a:rPr lang="hu-HU" sz="2800" dirty="0"/>
              <a:t> – World </a:t>
            </a:r>
            <a:r>
              <a:rPr lang="hu-HU" sz="2800" dirty="0" err="1"/>
              <a:t>Green</a:t>
            </a:r>
            <a:r>
              <a:rPr lang="hu-HU" sz="2800" dirty="0"/>
              <a:t> Building </a:t>
            </a:r>
            <a:r>
              <a:rPr lang="hu-HU" sz="2800" dirty="0" err="1"/>
              <a:t>Council</a:t>
            </a:r>
            <a:endParaRPr lang="hu-HU" sz="280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 dirty="0"/>
              <a:t>https://www.hugbc.hu/zold-minositesek-tudastar</a:t>
            </a:r>
          </a:p>
        </p:txBody>
      </p:sp>
      <p:pic>
        <p:nvPicPr>
          <p:cNvPr id="4" name="Tartalom hely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03598"/>
            <a:ext cx="6934505" cy="379173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04646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B63C8F-7465-4888-847D-A1586F739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238E1A-69D5-4184-A3CB-A17BF6FAD80A}">
  <ds:schemaRefs>
    <ds:schemaRef ds:uri="http://schemas.microsoft.com/office/2006/metadata/properties"/>
    <ds:schemaRef ds:uri="6ad025bc-9453-4e28-b64e-60578e9b89e7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e497d766-9098-4312-9063-c7203b20471a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939A596-D1A6-4DAB-B980-ABD5763091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708</Words>
  <Application>Microsoft Office PowerPoint</Application>
  <PresentationFormat>Diavetítés a képernyőre (16:9 oldalarány)</PresentationFormat>
  <Paragraphs>67</Paragraphs>
  <Slides>13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13</vt:i4>
      </vt:variant>
    </vt:vector>
  </HeadingPairs>
  <TitlesOfParts>
    <vt:vector size="20" baseType="lpstr">
      <vt:lpstr>맑은 고딕</vt:lpstr>
      <vt:lpstr>Arial</vt:lpstr>
      <vt:lpstr>Arial Unicode MS</vt:lpstr>
      <vt:lpstr>Calibri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K</cp:lastModifiedBy>
  <cp:revision>153</cp:revision>
  <dcterms:created xsi:type="dcterms:W3CDTF">2016-12-05T23:26:54Z</dcterms:created>
  <dcterms:modified xsi:type="dcterms:W3CDTF">2020-10-11T22:09:32Z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